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69" r:id="rId2"/>
    <p:sldId id="263" r:id="rId3"/>
    <p:sldId id="265" r:id="rId4"/>
    <p:sldId id="264" r:id="rId5"/>
    <p:sldId id="267" r:id="rId6"/>
    <p:sldId id="268" r:id="rId7"/>
    <p:sldId id="260" r:id="rId8"/>
    <p:sldId id="266" r:id="rId9"/>
    <p:sldId id="259" r:id="rId10"/>
    <p:sldId id="261" r:id="rId11"/>
    <p:sldId id="271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gqBd2TKixrWiOb0cQsToid18wx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Xenia\Desktop\&#1059;&#1095;&#1105;&#1073;&#1072;\SQL\&#1043;&#1055;\&#1082;&#1088;&#1077;&#1076;&#1080;&#1090;&#1099;%20&#1076;&#1086;%2031.08.201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Доля кредитов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Свод!$B$36</c:f>
              <c:strCache>
                <c:ptCount val="1"/>
                <c:pt idx="0">
                  <c:v>2010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Свод!$A$37:$A$39</c:f>
              <c:strCache>
                <c:ptCount val="3"/>
                <c:pt idx="0">
                  <c:v>Автокредит</c:v>
                </c:pt>
                <c:pt idx="1">
                  <c:v>Ипотека</c:v>
                </c:pt>
                <c:pt idx="2">
                  <c:v>Потребительский</c:v>
                </c:pt>
              </c:strCache>
            </c:strRef>
          </c:cat>
          <c:val>
            <c:numRef>
              <c:f>Свод!$B$37:$B$39</c:f>
              <c:numCache>
                <c:formatCode>0%</c:formatCode>
                <c:ptCount val="3"/>
                <c:pt idx="0">
                  <c:v>0.35010593220338981</c:v>
                </c:pt>
                <c:pt idx="1">
                  <c:v>0.32891949152542371</c:v>
                </c:pt>
                <c:pt idx="2">
                  <c:v>0.32097457627118642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92-4B30-8DE9-FC21647BDDCD}"/>
            </c:ext>
          </c:extLst>
        </c:ser>
        <c:ser>
          <c:idx val="1"/>
          <c:order val="1"/>
          <c:tx>
            <c:strRef>
              <c:f>Свод!$C$36</c:f>
              <c:strCache>
                <c:ptCount val="1"/>
                <c:pt idx="0">
                  <c:v>2011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Свод!$A$37:$A$39</c:f>
              <c:strCache>
                <c:ptCount val="3"/>
                <c:pt idx="0">
                  <c:v>Автокредит</c:v>
                </c:pt>
                <c:pt idx="1">
                  <c:v>Ипотека</c:v>
                </c:pt>
                <c:pt idx="2">
                  <c:v>Потребительский</c:v>
                </c:pt>
              </c:strCache>
            </c:strRef>
          </c:cat>
          <c:val>
            <c:numRef>
              <c:f>Свод!$C$37:$C$39</c:f>
              <c:numCache>
                <c:formatCode>0%</c:formatCode>
                <c:ptCount val="3"/>
                <c:pt idx="0">
                  <c:v>0.41385231825987406</c:v>
                </c:pt>
                <c:pt idx="1">
                  <c:v>0.28906697195191755</c:v>
                </c:pt>
                <c:pt idx="2">
                  <c:v>0.29708070978820833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692-4B30-8DE9-FC21647BDD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91056304"/>
        <c:axId val="1291055056"/>
      </c:barChart>
      <c:catAx>
        <c:axId val="1291056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291055056"/>
        <c:crosses val="autoZero"/>
        <c:auto val="1"/>
        <c:lblAlgn val="ctr"/>
        <c:lblOffset val="100"/>
        <c:noMultiLvlLbl val="0"/>
      </c:catAx>
      <c:valAx>
        <c:axId val="12910550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291056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800" b="0" i="0" baseline="0">
                <a:effectLst/>
              </a:rPr>
              <a:t>Доля кредитов</a:t>
            </a:r>
            <a:r>
              <a:rPr lang="en-US" sz="1800" b="0" i="0" baseline="0">
                <a:effectLst/>
              </a:rPr>
              <a:t> </a:t>
            </a:r>
            <a:r>
              <a:rPr lang="ru-RU" sz="1800" b="0" i="0" baseline="0">
                <a:effectLst/>
              </a:rPr>
              <a:t>по количеству</a:t>
            </a:r>
            <a:endParaRPr lang="ru-RU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Свод!$A$42</c:f>
              <c:strCache>
                <c:ptCount val="1"/>
                <c:pt idx="0">
                  <c:v>credit_type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Свод!$B$41:$S$42</c:f>
              <c:multiLvlStrCache>
                <c:ptCount val="18"/>
                <c:lvl>
                  <c:pt idx="0">
                    <c:v>янв</c:v>
                  </c:pt>
                  <c:pt idx="1">
                    <c:v>фев</c:v>
                  </c:pt>
                  <c:pt idx="2">
                    <c:v>мар</c:v>
                  </c:pt>
                  <c:pt idx="3">
                    <c:v>апр</c:v>
                  </c:pt>
                  <c:pt idx="4">
                    <c:v>май</c:v>
                  </c:pt>
                  <c:pt idx="5">
                    <c:v>июн</c:v>
                  </c:pt>
                  <c:pt idx="6">
                    <c:v>июл</c:v>
                  </c:pt>
                  <c:pt idx="7">
                    <c:v>авг</c:v>
                  </c:pt>
                  <c:pt idx="8">
                    <c:v>сен</c:v>
                  </c:pt>
                  <c:pt idx="9">
                    <c:v>окт</c:v>
                  </c:pt>
                  <c:pt idx="10">
                    <c:v>ноя</c:v>
                  </c:pt>
                  <c:pt idx="11">
                    <c:v>дек</c:v>
                  </c:pt>
                  <c:pt idx="12">
                    <c:v>янв</c:v>
                  </c:pt>
                  <c:pt idx="13">
                    <c:v>фев</c:v>
                  </c:pt>
                  <c:pt idx="14">
                    <c:v>мар</c:v>
                  </c:pt>
                  <c:pt idx="15">
                    <c:v>апр</c:v>
                  </c:pt>
                  <c:pt idx="16">
                    <c:v>май</c:v>
                  </c:pt>
                  <c:pt idx="17">
                    <c:v>июн</c:v>
                  </c:pt>
                </c:lvl>
                <c:lvl>
                  <c:pt idx="0">
                    <c:v>2010</c:v>
                  </c:pt>
                  <c:pt idx="12">
                    <c:v>2011</c:v>
                  </c:pt>
                </c:lvl>
              </c:multiLvlStrCache>
            </c:multiLvlStrRef>
          </c:cat>
          <c:val>
            <c:numRef>
              <c:f>Свод!$B$42:$S$42</c:f>
              <c:numCache>
                <c:formatCode>General</c:formatCode>
                <c:ptCount val="1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321-4A38-ABF1-F09508B99F61}"/>
            </c:ext>
          </c:extLst>
        </c:ser>
        <c:ser>
          <c:idx val="1"/>
          <c:order val="1"/>
          <c:tx>
            <c:strRef>
              <c:f>Свод!$A$43</c:f>
              <c:strCache>
                <c:ptCount val="1"/>
                <c:pt idx="0">
                  <c:v>Автокредит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Свод!$B$41:$S$42</c:f>
              <c:multiLvlStrCache>
                <c:ptCount val="18"/>
                <c:lvl>
                  <c:pt idx="0">
                    <c:v>янв</c:v>
                  </c:pt>
                  <c:pt idx="1">
                    <c:v>фев</c:v>
                  </c:pt>
                  <c:pt idx="2">
                    <c:v>мар</c:v>
                  </c:pt>
                  <c:pt idx="3">
                    <c:v>апр</c:v>
                  </c:pt>
                  <c:pt idx="4">
                    <c:v>май</c:v>
                  </c:pt>
                  <c:pt idx="5">
                    <c:v>июн</c:v>
                  </c:pt>
                  <c:pt idx="6">
                    <c:v>июл</c:v>
                  </c:pt>
                  <c:pt idx="7">
                    <c:v>авг</c:v>
                  </c:pt>
                  <c:pt idx="8">
                    <c:v>сен</c:v>
                  </c:pt>
                  <c:pt idx="9">
                    <c:v>окт</c:v>
                  </c:pt>
                  <c:pt idx="10">
                    <c:v>ноя</c:v>
                  </c:pt>
                  <c:pt idx="11">
                    <c:v>дек</c:v>
                  </c:pt>
                  <c:pt idx="12">
                    <c:v>янв</c:v>
                  </c:pt>
                  <c:pt idx="13">
                    <c:v>фев</c:v>
                  </c:pt>
                  <c:pt idx="14">
                    <c:v>мар</c:v>
                  </c:pt>
                  <c:pt idx="15">
                    <c:v>апр</c:v>
                  </c:pt>
                  <c:pt idx="16">
                    <c:v>май</c:v>
                  </c:pt>
                  <c:pt idx="17">
                    <c:v>июн</c:v>
                  </c:pt>
                </c:lvl>
                <c:lvl>
                  <c:pt idx="0">
                    <c:v>2010</c:v>
                  </c:pt>
                  <c:pt idx="12">
                    <c:v>2011</c:v>
                  </c:pt>
                </c:lvl>
              </c:multiLvlStrCache>
            </c:multiLvlStrRef>
          </c:cat>
          <c:val>
            <c:numRef>
              <c:f>Свод!$B$43:$S$43</c:f>
              <c:numCache>
                <c:formatCode>0%</c:formatCode>
                <c:ptCount val="18"/>
                <c:pt idx="0">
                  <c:v>0.35353535353535354</c:v>
                </c:pt>
                <c:pt idx="1">
                  <c:v>0.39455782312925169</c:v>
                </c:pt>
                <c:pt idx="2">
                  <c:v>0.36241610738255031</c:v>
                </c:pt>
                <c:pt idx="3">
                  <c:v>0.32596685082872928</c:v>
                </c:pt>
                <c:pt idx="4">
                  <c:v>0.38636363636363635</c:v>
                </c:pt>
                <c:pt idx="5">
                  <c:v>0.36</c:v>
                </c:pt>
                <c:pt idx="6">
                  <c:v>0.39459459459459462</c:v>
                </c:pt>
                <c:pt idx="7">
                  <c:v>0.34928229665071769</c:v>
                </c:pt>
                <c:pt idx="8">
                  <c:v>0.2711864406779661</c:v>
                </c:pt>
                <c:pt idx="9">
                  <c:v>0.36363636363636365</c:v>
                </c:pt>
                <c:pt idx="10">
                  <c:v>0.35714285714285715</c:v>
                </c:pt>
                <c:pt idx="11">
                  <c:v>0.31818181818181818</c:v>
                </c:pt>
                <c:pt idx="12">
                  <c:v>0.40090090090090091</c:v>
                </c:pt>
                <c:pt idx="13">
                  <c:v>0.41025641025641024</c:v>
                </c:pt>
                <c:pt idx="14">
                  <c:v>0.41921397379912662</c:v>
                </c:pt>
                <c:pt idx="15">
                  <c:v>0.39627659574468083</c:v>
                </c:pt>
                <c:pt idx="16">
                  <c:v>0.42276422764227645</c:v>
                </c:pt>
                <c:pt idx="17">
                  <c:v>0.4297752808988764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21-4A38-ABF1-F09508B99F61}"/>
            </c:ext>
          </c:extLst>
        </c:ser>
        <c:ser>
          <c:idx val="2"/>
          <c:order val="2"/>
          <c:tx>
            <c:strRef>
              <c:f>Свод!$A$44</c:f>
              <c:strCache>
                <c:ptCount val="1"/>
                <c:pt idx="0">
                  <c:v>Ипотека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Свод!$B$41:$S$42</c:f>
              <c:multiLvlStrCache>
                <c:ptCount val="18"/>
                <c:lvl>
                  <c:pt idx="0">
                    <c:v>янв</c:v>
                  </c:pt>
                  <c:pt idx="1">
                    <c:v>фев</c:v>
                  </c:pt>
                  <c:pt idx="2">
                    <c:v>мар</c:v>
                  </c:pt>
                  <c:pt idx="3">
                    <c:v>апр</c:v>
                  </c:pt>
                  <c:pt idx="4">
                    <c:v>май</c:v>
                  </c:pt>
                  <c:pt idx="5">
                    <c:v>июн</c:v>
                  </c:pt>
                  <c:pt idx="6">
                    <c:v>июл</c:v>
                  </c:pt>
                  <c:pt idx="7">
                    <c:v>авг</c:v>
                  </c:pt>
                  <c:pt idx="8">
                    <c:v>сен</c:v>
                  </c:pt>
                  <c:pt idx="9">
                    <c:v>окт</c:v>
                  </c:pt>
                  <c:pt idx="10">
                    <c:v>ноя</c:v>
                  </c:pt>
                  <c:pt idx="11">
                    <c:v>дек</c:v>
                  </c:pt>
                  <c:pt idx="12">
                    <c:v>янв</c:v>
                  </c:pt>
                  <c:pt idx="13">
                    <c:v>фев</c:v>
                  </c:pt>
                  <c:pt idx="14">
                    <c:v>мар</c:v>
                  </c:pt>
                  <c:pt idx="15">
                    <c:v>апр</c:v>
                  </c:pt>
                  <c:pt idx="16">
                    <c:v>май</c:v>
                  </c:pt>
                  <c:pt idx="17">
                    <c:v>июн</c:v>
                  </c:pt>
                </c:lvl>
                <c:lvl>
                  <c:pt idx="0">
                    <c:v>2010</c:v>
                  </c:pt>
                  <c:pt idx="12">
                    <c:v>2011</c:v>
                  </c:pt>
                </c:lvl>
              </c:multiLvlStrCache>
            </c:multiLvlStrRef>
          </c:cat>
          <c:val>
            <c:numRef>
              <c:f>Свод!$B$44:$S$44</c:f>
              <c:numCache>
                <c:formatCode>0%</c:formatCode>
                <c:ptCount val="18"/>
                <c:pt idx="0">
                  <c:v>0.33333333333333331</c:v>
                </c:pt>
                <c:pt idx="1">
                  <c:v>0.30612244897959184</c:v>
                </c:pt>
                <c:pt idx="2">
                  <c:v>0.32214765100671139</c:v>
                </c:pt>
                <c:pt idx="3">
                  <c:v>0.33701657458563539</c:v>
                </c:pt>
                <c:pt idx="4">
                  <c:v>0.29545454545454547</c:v>
                </c:pt>
                <c:pt idx="5">
                  <c:v>0.34</c:v>
                </c:pt>
                <c:pt idx="6">
                  <c:v>0.31891891891891894</c:v>
                </c:pt>
                <c:pt idx="7">
                  <c:v>0.28708133971291866</c:v>
                </c:pt>
                <c:pt idx="8">
                  <c:v>0.41807909604519772</c:v>
                </c:pt>
                <c:pt idx="9">
                  <c:v>0.29411764705882354</c:v>
                </c:pt>
                <c:pt idx="10">
                  <c:v>0.29761904761904762</c:v>
                </c:pt>
                <c:pt idx="11">
                  <c:v>0.38383838383838381</c:v>
                </c:pt>
                <c:pt idx="12">
                  <c:v>0.28828828828828829</c:v>
                </c:pt>
                <c:pt idx="13">
                  <c:v>0.3282051282051282</c:v>
                </c:pt>
                <c:pt idx="14">
                  <c:v>0.34061135371179041</c:v>
                </c:pt>
                <c:pt idx="15">
                  <c:v>0.29255319148936171</c:v>
                </c:pt>
                <c:pt idx="16">
                  <c:v>0.26558265582655827</c:v>
                </c:pt>
                <c:pt idx="17">
                  <c:v>0.2556179775280899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321-4A38-ABF1-F09508B99F61}"/>
            </c:ext>
          </c:extLst>
        </c:ser>
        <c:ser>
          <c:idx val="3"/>
          <c:order val="3"/>
          <c:tx>
            <c:strRef>
              <c:f>Свод!$A$45</c:f>
              <c:strCache>
                <c:ptCount val="1"/>
                <c:pt idx="0">
                  <c:v>Потребительский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Свод!$B$41:$S$42</c:f>
              <c:multiLvlStrCache>
                <c:ptCount val="18"/>
                <c:lvl>
                  <c:pt idx="0">
                    <c:v>янв</c:v>
                  </c:pt>
                  <c:pt idx="1">
                    <c:v>фев</c:v>
                  </c:pt>
                  <c:pt idx="2">
                    <c:v>мар</c:v>
                  </c:pt>
                  <c:pt idx="3">
                    <c:v>апр</c:v>
                  </c:pt>
                  <c:pt idx="4">
                    <c:v>май</c:v>
                  </c:pt>
                  <c:pt idx="5">
                    <c:v>июн</c:v>
                  </c:pt>
                  <c:pt idx="6">
                    <c:v>июл</c:v>
                  </c:pt>
                  <c:pt idx="7">
                    <c:v>авг</c:v>
                  </c:pt>
                  <c:pt idx="8">
                    <c:v>сен</c:v>
                  </c:pt>
                  <c:pt idx="9">
                    <c:v>окт</c:v>
                  </c:pt>
                  <c:pt idx="10">
                    <c:v>ноя</c:v>
                  </c:pt>
                  <c:pt idx="11">
                    <c:v>дек</c:v>
                  </c:pt>
                  <c:pt idx="12">
                    <c:v>янв</c:v>
                  </c:pt>
                  <c:pt idx="13">
                    <c:v>фев</c:v>
                  </c:pt>
                  <c:pt idx="14">
                    <c:v>мар</c:v>
                  </c:pt>
                  <c:pt idx="15">
                    <c:v>апр</c:v>
                  </c:pt>
                  <c:pt idx="16">
                    <c:v>май</c:v>
                  </c:pt>
                  <c:pt idx="17">
                    <c:v>июн</c:v>
                  </c:pt>
                </c:lvl>
                <c:lvl>
                  <c:pt idx="0">
                    <c:v>2010</c:v>
                  </c:pt>
                  <c:pt idx="12">
                    <c:v>2011</c:v>
                  </c:pt>
                </c:lvl>
              </c:multiLvlStrCache>
            </c:multiLvlStrRef>
          </c:cat>
          <c:val>
            <c:numRef>
              <c:f>Свод!$B$45:$S$45</c:f>
              <c:numCache>
                <c:formatCode>0%</c:formatCode>
                <c:ptCount val="18"/>
                <c:pt idx="0">
                  <c:v>0.31313131313131315</c:v>
                </c:pt>
                <c:pt idx="1">
                  <c:v>0.29931972789115646</c:v>
                </c:pt>
                <c:pt idx="2">
                  <c:v>0.31543624161073824</c:v>
                </c:pt>
                <c:pt idx="3">
                  <c:v>0.33701657458563539</c:v>
                </c:pt>
                <c:pt idx="4">
                  <c:v>0.31818181818181818</c:v>
                </c:pt>
                <c:pt idx="5">
                  <c:v>0.3</c:v>
                </c:pt>
                <c:pt idx="6">
                  <c:v>0.2864864864864865</c:v>
                </c:pt>
                <c:pt idx="7">
                  <c:v>0.36363636363636365</c:v>
                </c:pt>
                <c:pt idx="8">
                  <c:v>0.31073446327683618</c:v>
                </c:pt>
                <c:pt idx="9">
                  <c:v>0.34224598930481281</c:v>
                </c:pt>
                <c:pt idx="10">
                  <c:v>0.34523809523809523</c:v>
                </c:pt>
                <c:pt idx="11">
                  <c:v>0.29797979797979796</c:v>
                </c:pt>
                <c:pt idx="12">
                  <c:v>0.3108108108108108</c:v>
                </c:pt>
                <c:pt idx="13">
                  <c:v>0.26153846153846155</c:v>
                </c:pt>
                <c:pt idx="14">
                  <c:v>0.24017467248908297</c:v>
                </c:pt>
                <c:pt idx="15">
                  <c:v>0.31117021276595747</c:v>
                </c:pt>
                <c:pt idx="16">
                  <c:v>0.31165311653116529</c:v>
                </c:pt>
                <c:pt idx="17">
                  <c:v>0.3146067415730337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321-4A38-ABF1-F09508B99F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1496782064"/>
        <c:axId val="1496782896"/>
      </c:barChart>
      <c:catAx>
        <c:axId val="1496782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96782896"/>
        <c:crosses val="autoZero"/>
        <c:auto val="1"/>
        <c:lblAlgn val="ctr"/>
        <c:lblOffset val="100"/>
        <c:noMultiLvlLbl val="0"/>
      </c:catAx>
      <c:valAx>
        <c:axId val="1496782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96782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000" dirty="0"/>
              <a:t>Доля кредитов</a:t>
            </a:r>
            <a:r>
              <a:rPr lang="ru-RU" sz="2000" baseline="0" dirty="0"/>
              <a:t> по сумме</a:t>
            </a:r>
            <a:endParaRPr lang="ru-RU" sz="20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Свод!$A$56</c:f>
              <c:strCache>
                <c:ptCount val="1"/>
                <c:pt idx="0">
                  <c:v>Названия строк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Свод!$B$55:$S$55</c:f>
              <c:strCache>
                <c:ptCount val="13"/>
                <c:pt idx="0">
                  <c:v>2010</c:v>
                </c:pt>
                <c:pt idx="12">
                  <c:v>2011</c:v>
                </c:pt>
              </c:strCache>
            </c:strRef>
          </c:cat>
          <c:val>
            <c:numRef>
              <c:f>Свод!$B$56:$S$56</c:f>
              <c:numCache>
                <c:formatCode>General</c:formatCode>
                <c:ptCount val="1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24-497F-ACA3-D2E8233E3806}"/>
            </c:ext>
          </c:extLst>
        </c:ser>
        <c:ser>
          <c:idx val="1"/>
          <c:order val="1"/>
          <c:tx>
            <c:strRef>
              <c:f>Свод!$A$57</c:f>
              <c:strCache>
                <c:ptCount val="1"/>
                <c:pt idx="0">
                  <c:v>Автокредит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Свод!$B$55:$S$55</c:f>
              <c:strCache>
                <c:ptCount val="13"/>
                <c:pt idx="0">
                  <c:v>2010</c:v>
                </c:pt>
                <c:pt idx="12">
                  <c:v>2011</c:v>
                </c:pt>
              </c:strCache>
            </c:strRef>
          </c:cat>
          <c:val>
            <c:numRef>
              <c:f>Свод!$B$57:$S$57</c:f>
              <c:numCache>
                <c:formatCode>0%</c:formatCode>
                <c:ptCount val="18"/>
                <c:pt idx="0">
                  <c:v>0.3383608423449061</c:v>
                </c:pt>
                <c:pt idx="1">
                  <c:v>0.38088859120339363</c:v>
                </c:pt>
                <c:pt idx="2">
                  <c:v>0.37066998548019081</c:v>
                </c:pt>
                <c:pt idx="3">
                  <c:v>0.29884238646482636</c:v>
                </c:pt>
                <c:pt idx="4">
                  <c:v>0.41479433114414105</c:v>
                </c:pt>
                <c:pt idx="5">
                  <c:v>0.34471299093655589</c:v>
                </c:pt>
                <c:pt idx="6">
                  <c:v>0.38281384535904944</c:v>
                </c:pt>
                <c:pt idx="7">
                  <c:v>0.30628158844765341</c:v>
                </c:pt>
                <c:pt idx="8">
                  <c:v>0.22766068629158684</c:v>
                </c:pt>
                <c:pt idx="9">
                  <c:v>0.44061368729529393</c:v>
                </c:pt>
                <c:pt idx="10">
                  <c:v>0.32284360189573458</c:v>
                </c:pt>
                <c:pt idx="11">
                  <c:v>0.28535606820461384</c:v>
                </c:pt>
                <c:pt idx="12">
                  <c:v>0.44058009936887338</c:v>
                </c:pt>
                <c:pt idx="13">
                  <c:v>0.42811404177466078</c:v>
                </c:pt>
                <c:pt idx="14">
                  <c:v>0.37987905442550851</c:v>
                </c:pt>
                <c:pt idx="15">
                  <c:v>0.4204398447606727</c:v>
                </c:pt>
                <c:pt idx="16">
                  <c:v>0.41913892908827788</c:v>
                </c:pt>
                <c:pt idx="17">
                  <c:v>0.40995540995540997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E24-497F-ACA3-D2E8233E3806}"/>
            </c:ext>
          </c:extLst>
        </c:ser>
        <c:ser>
          <c:idx val="2"/>
          <c:order val="2"/>
          <c:tx>
            <c:strRef>
              <c:f>Свод!$A$58</c:f>
              <c:strCache>
                <c:ptCount val="1"/>
                <c:pt idx="0">
                  <c:v>Ипотека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Свод!$B$55:$S$55</c:f>
              <c:strCache>
                <c:ptCount val="13"/>
                <c:pt idx="0">
                  <c:v>2010</c:v>
                </c:pt>
                <c:pt idx="12">
                  <c:v>2011</c:v>
                </c:pt>
              </c:strCache>
            </c:strRef>
          </c:cat>
          <c:val>
            <c:numRef>
              <c:f>Свод!$B$58:$S$58</c:f>
              <c:numCache>
                <c:formatCode>0%</c:formatCode>
                <c:ptCount val="18"/>
                <c:pt idx="0">
                  <c:v>0.28343767785998863</c:v>
                </c:pt>
                <c:pt idx="1">
                  <c:v>0.3201607501674481</c:v>
                </c:pt>
                <c:pt idx="2">
                  <c:v>0.31922837585563163</c:v>
                </c:pt>
                <c:pt idx="3">
                  <c:v>0.37560106856634018</c:v>
                </c:pt>
                <c:pt idx="4">
                  <c:v>0.24714828897338403</c:v>
                </c:pt>
                <c:pt idx="5">
                  <c:v>0.35045317220543809</c:v>
                </c:pt>
                <c:pt idx="6">
                  <c:v>0.32960220423626657</c:v>
                </c:pt>
                <c:pt idx="7">
                  <c:v>0.29241877256317689</c:v>
                </c:pt>
                <c:pt idx="8">
                  <c:v>0.46211461417871452</c:v>
                </c:pt>
                <c:pt idx="9">
                  <c:v>0.28098603689019136</c:v>
                </c:pt>
                <c:pt idx="10">
                  <c:v>0.355260663507109</c:v>
                </c:pt>
                <c:pt idx="11">
                  <c:v>0.37479103978602474</c:v>
                </c:pt>
                <c:pt idx="12">
                  <c:v>0.27004162750100713</c:v>
                </c:pt>
                <c:pt idx="13">
                  <c:v>0.31056563500533618</c:v>
                </c:pt>
                <c:pt idx="14">
                  <c:v>0.34895547003848271</c:v>
                </c:pt>
                <c:pt idx="15">
                  <c:v>0.26640793445450628</c:v>
                </c:pt>
                <c:pt idx="16">
                  <c:v>0.28699348769898697</c:v>
                </c:pt>
                <c:pt idx="17">
                  <c:v>0.22677222677222678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E24-497F-ACA3-D2E8233E3806}"/>
            </c:ext>
          </c:extLst>
        </c:ser>
        <c:ser>
          <c:idx val="3"/>
          <c:order val="3"/>
          <c:tx>
            <c:strRef>
              <c:f>Свод!$A$59</c:f>
              <c:strCache>
                <c:ptCount val="1"/>
                <c:pt idx="0">
                  <c:v>Потребительский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Свод!$B$55:$S$55</c:f>
              <c:strCache>
                <c:ptCount val="13"/>
                <c:pt idx="0">
                  <c:v>2010</c:v>
                </c:pt>
                <c:pt idx="12">
                  <c:v>2011</c:v>
                </c:pt>
              </c:strCache>
            </c:strRef>
          </c:cat>
          <c:val>
            <c:numRef>
              <c:f>Свод!$B$59:$S$59</c:f>
              <c:numCache>
                <c:formatCode>0%</c:formatCode>
                <c:ptCount val="18"/>
                <c:pt idx="0">
                  <c:v>0.37820147979510527</c:v>
                </c:pt>
                <c:pt idx="1">
                  <c:v>0.29895065862915832</c:v>
                </c:pt>
                <c:pt idx="2">
                  <c:v>0.31010163866417756</c:v>
                </c:pt>
                <c:pt idx="3">
                  <c:v>0.32555654496883346</c:v>
                </c:pt>
                <c:pt idx="4">
                  <c:v>0.33805737988247492</c:v>
                </c:pt>
                <c:pt idx="5">
                  <c:v>0.30483383685800602</c:v>
                </c:pt>
                <c:pt idx="6">
                  <c:v>0.28758395040468399</c:v>
                </c:pt>
                <c:pt idx="7">
                  <c:v>0.40129963898916965</c:v>
                </c:pt>
                <c:pt idx="8">
                  <c:v>0.31022469952969867</c:v>
                </c:pt>
                <c:pt idx="9">
                  <c:v>0.27840027581451476</c:v>
                </c:pt>
                <c:pt idx="10">
                  <c:v>0.32189573459715642</c:v>
                </c:pt>
                <c:pt idx="11">
                  <c:v>0.33985289200936142</c:v>
                </c:pt>
                <c:pt idx="12">
                  <c:v>0.28937827313011949</c:v>
                </c:pt>
                <c:pt idx="13">
                  <c:v>0.26132032322000304</c:v>
                </c:pt>
                <c:pt idx="14">
                  <c:v>0.27116547553600878</c:v>
                </c:pt>
                <c:pt idx="15">
                  <c:v>0.31315222078482102</c:v>
                </c:pt>
                <c:pt idx="16">
                  <c:v>0.29386758321273515</c:v>
                </c:pt>
                <c:pt idx="17">
                  <c:v>0.36327236327236329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E24-497F-ACA3-D2E8233E38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2141826112"/>
        <c:axId val="2141829024"/>
      </c:barChart>
      <c:catAx>
        <c:axId val="214182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141829024"/>
        <c:crosses val="autoZero"/>
        <c:auto val="1"/>
        <c:lblAlgn val="ctr"/>
        <c:lblOffset val="100"/>
        <c:noMultiLvlLbl val="0"/>
      </c:catAx>
      <c:valAx>
        <c:axId val="2141829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141826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Свод!$A$13</c:f>
              <c:strCache>
                <c:ptCount val="1"/>
                <c:pt idx="0">
                  <c:v>Возвращаемость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12"/>
              <c:layout>
                <c:manualLayout>
                  <c:x val="-2.1286445932650402E-2"/>
                  <c:y val="-9.950240594925642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C41-489D-B519-2C0A580DC03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Свод!$B$11:$S$12</c:f>
              <c:multiLvlStrCache>
                <c:ptCount val="18"/>
                <c:lvl>
                  <c:pt idx="0">
                    <c:v>янв</c:v>
                  </c:pt>
                  <c:pt idx="1">
                    <c:v>фев</c:v>
                  </c:pt>
                  <c:pt idx="2">
                    <c:v>мар</c:v>
                  </c:pt>
                  <c:pt idx="3">
                    <c:v>апр</c:v>
                  </c:pt>
                  <c:pt idx="4">
                    <c:v>май</c:v>
                  </c:pt>
                  <c:pt idx="5">
                    <c:v>июн</c:v>
                  </c:pt>
                  <c:pt idx="6">
                    <c:v>июл</c:v>
                  </c:pt>
                  <c:pt idx="7">
                    <c:v>авг</c:v>
                  </c:pt>
                  <c:pt idx="8">
                    <c:v>сен</c:v>
                  </c:pt>
                  <c:pt idx="9">
                    <c:v>окт</c:v>
                  </c:pt>
                  <c:pt idx="10">
                    <c:v>ноя</c:v>
                  </c:pt>
                  <c:pt idx="11">
                    <c:v>дек</c:v>
                  </c:pt>
                  <c:pt idx="12">
                    <c:v>янв</c:v>
                  </c:pt>
                  <c:pt idx="13">
                    <c:v>фев</c:v>
                  </c:pt>
                  <c:pt idx="14">
                    <c:v>мар</c:v>
                  </c:pt>
                  <c:pt idx="15">
                    <c:v>апр</c:v>
                  </c:pt>
                  <c:pt idx="16">
                    <c:v>май</c:v>
                  </c:pt>
                  <c:pt idx="17">
                    <c:v>июн</c:v>
                  </c:pt>
                </c:lvl>
                <c:lvl>
                  <c:pt idx="0">
                    <c:v>2010</c:v>
                  </c:pt>
                  <c:pt idx="12">
                    <c:v>2011</c:v>
                  </c:pt>
                </c:lvl>
              </c:multiLvlStrCache>
            </c:multiLvlStrRef>
          </c:cat>
          <c:val>
            <c:numRef>
              <c:f>Свод!$B$13:$S$13</c:f>
              <c:numCache>
                <c:formatCode>0.00%</c:formatCode>
                <c:ptCount val="18"/>
                <c:pt idx="0">
                  <c:v>0.93939393939393945</c:v>
                </c:pt>
                <c:pt idx="1">
                  <c:v>0.93877551020408168</c:v>
                </c:pt>
                <c:pt idx="2">
                  <c:v>0.87919463087248317</c:v>
                </c:pt>
                <c:pt idx="3">
                  <c:v>0.89502762430939231</c:v>
                </c:pt>
                <c:pt idx="4">
                  <c:v>0.92045454545454541</c:v>
                </c:pt>
                <c:pt idx="5">
                  <c:v>0.86</c:v>
                </c:pt>
                <c:pt idx="6">
                  <c:v>0.89729729729729735</c:v>
                </c:pt>
                <c:pt idx="7">
                  <c:v>0.9138755980861244</c:v>
                </c:pt>
                <c:pt idx="8">
                  <c:v>0.90960451977401124</c:v>
                </c:pt>
                <c:pt idx="9">
                  <c:v>0.91443850267379678</c:v>
                </c:pt>
                <c:pt idx="10">
                  <c:v>0.8928571428571429</c:v>
                </c:pt>
                <c:pt idx="11">
                  <c:v>0.93939393939393945</c:v>
                </c:pt>
                <c:pt idx="12">
                  <c:v>0.81981981981981977</c:v>
                </c:pt>
                <c:pt idx="13">
                  <c:v>0.88205128205128203</c:v>
                </c:pt>
                <c:pt idx="14">
                  <c:v>0.82969432314410485</c:v>
                </c:pt>
                <c:pt idx="15">
                  <c:v>0.83776595744680848</c:v>
                </c:pt>
                <c:pt idx="16">
                  <c:v>0.81300813008130079</c:v>
                </c:pt>
                <c:pt idx="17">
                  <c:v>0.8595505617977528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C41-489D-B519-2C0A580DC0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3375712"/>
        <c:axId val="503369472"/>
      </c:lineChart>
      <c:catAx>
        <c:axId val="503375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3369472"/>
        <c:crosses val="autoZero"/>
        <c:auto val="1"/>
        <c:lblAlgn val="ctr"/>
        <c:lblOffset val="100"/>
        <c:noMultiLvlLbl val="0"/>
      </c:catAx>
      <c:valAx>
        <c:axId val="503369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0337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Возвращаемость сроки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Свод!$A$25</c:f>
              <c:strCache>
                <c:ptCount val="1"/>
                <c:pt idx="0">
                  <c:v>in_time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Свод!$B$23:$S$24</c:f>
              <c:multiLvlStrCache>
                <c:ptCount val="18"/>
                <c:lvl>
                  <c:pt idx="0">
                    <c:v>янв</c:v>
                  </c:pt>
                  <c:pt idx="1">
                    <c:v>фев</c:v>
                  </c:pt>
                  <c:pt idx="2">
                    <c:v>мар</c:v>
                  </c:pt>
                  <c:pt idx="3">
                    <c:v>апр</c:v>
                  </c:pt>
                  <c:pt idx="4">
                    <c:v>май</c:v>
                  </c:pt>
                  <c:pt idx="5">
                    <c:v>июн</c:v>
                  </c:pt>
                  <c:pt idx="6">
                    <c:v>июл</c:v>
                  </c:pt>
                  <c:pt idx="7">
                    <c:v>авг</c:v>
                  </c:pt>
                  <c:pt idx="8">
                    <c:v>сен</c:v>
                  </c:pt>
                  <c:pt idx="9">
                    <c:v>окт</c:v>
                  </c:pt>
                  <c:pt idx="10">
                    <c:v>ноя</c:v>
                  </c:pt>
                  <c:pt idx="11">
                    <c:v>дек</c:v>
                  </c:pt>
                  <c:pt idx="12">
                    <c:v>янв</c:v>
                  </c:pt>
                  <c:pt idx="13">
                    <c:v>фев</c:v>
                  </c:pt>
                  <c:pt idx="14">
                    <c:v>мар</c:v>
                  </c:pt>
                  <c:pt idx="15">
                    <c:v>апр</c:v>
                  </c:pt>
                  <c:pt idx="16">
                    <c:v>май</c:v>
                  </c:pt>
                  <c:pt idx="17">
                    <c:v>июн</c:v>
                  </c:pt>
                </c:lvl>
                <c:lvl>
                  <c:pt idx="0">
                    <c:v>2010</c:v>
                  </c:pt>
                  <c:pt idx="12">
                    <c:v>2011</c:v>
                  </c:pt>
                </c:lvl>
              </c:multiLvlStrCache>
            </c:multiLvlStrRef>
          </c:cat>
          <c:val>
            <c:numRef>
              <c:f>Свод!$B$25:$T$25</c:f>
              <c:numCache>
                <c:formatCode>0%</c:formatCode>
                <c:ptCount val="19"/>
                <c:pt idx="0">
                  <c:v>6.0606060606060608E-2</c:v>
                </c:pt>
                <c:pt idx="1">
                  <c:v>6.1224489795918366E-2</c:v>
                </c:pt>
                <c:pt idx="2">
                  <c:v>0.12080536912751678</c:v>
                </c:pt>
                <c:pt idx="3">
                  <c:v>0.10497237569060773</c:v>
                </c:pt>
                <c:pt idx="4">
                  <c:v>7.9545454545454544E-2</c:v>
                </c:pt>
                <c:pt idx="5">
                  <c:v>0.14000000000000001</c:v>
                </c:pt>
                <c:pt idx="6">
                  <c:v>0.10270270270270271</c:v>
                </c:pt>
                <c:pt idx="7">
                  <c:v>8.6124401913875603E-2</c:v>
                </c:pt>
                <c:pt idx="8">
                  <c:v>9.03954802259887E-2</c:v>
                </c:pt>
                <c:pt idx="9">
                  <c:v>8.5561497326203204E-2</c:v>
                </c:pt>
                <c:pt idx="10">
                  <c:v>0.10714285714285714</c:v>
                </c:pt>
                <c:pt idx="11">
                  <c:v>6.0606060606060608E-2</c:v>
                </c:pt>
                <c:pt idx="12">
                  <c:v>0.18018018018018017</c:v>
                </c:pt>
                <c:pt idx="13">
                  <c:v>0.11794871794871795</c:v>
                </c:pt>
                <c:pt idx="14">
                  <c:v>0.1703056768558952</c:v>
                </c:pt>
                <c:pt idx="15">
                  <c:v>0.16223404255319149</c:v>
                </c:pt>
                <c:pt idx="16">
                  <c:v>0.18699186991869918</c:v>
                </c:pt>
                <c:pt idx="17">
                  <c:v>0.1404494382022472</c:v>
                </c:pt>
                <c:pt idx="18">
                  <c:v>0.1248968363136176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189-42F5-B035-AF9C10B496DD}"/>
            </c:ext>
          </c:extLst>
        </c:ser>
        <c:ser>
          <c:idx val="2"/>
          <c:order val="1"/>
          <c:tx>
            <c:strRef>
              <c:f>Свод!$A$26</c:f>
              <c:strCache>
                <c:ptCount val="1"/>
                <c:pt idx="0">
                  <c:v>overdue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Свод!$B$23:$S$24</c:f>
              <c:multiLvlStrCache>
                <c:ptCount val="18"/>
                <c:lvl>
                  <c:pt idx="0">
                    <c:v>янв</c:v>
                  </c:pt>
                  <c:pt idx="1">
                    <c:v>фев</c:v>
                  </c:pt>
                  <c:pt idx="2">
                    <c:v>мар</c:v>
                  </c:pt>
                  <c:pt idx="3">
                    <c:v>апр</c:v>
                  </c:pt>
                  <c:pt idx="4">
                    <c:v>май</c:v>
                  </c:pt>
                  <c:pt idx="5">
                    <c:v>июн</c:v>
                  </c:pt>
                  <c:pt idx="6">
                    <c:v>июл</c:v>
                  </c:pt>
                  <c:pt idx="7">
                    <c:v>авг</c:v>
                  </c:pt>
                  <c:pt idx="8">
                    <c:v>сен</c:v>
                  </c:pt>
                  <c:pt idx="9">
                    <c:v>окт</c:v>
                  </c:pt>
                  <c:pt idx="10">
                    <c:v>ноя</c:v>
                  </c:pt>
                  <c:pt idx="11">
                    <c:v>дек</c:v>
                  </c:pt>
                  <c:pt idx="12">
                    <c:v>янв</c:v>
                  </c:pt>
                  <c:pt idx="13">
                    <c:v>фев</c:v>
                  </c:pt>
                  <c:pt idx="14">
                    <c:v>мар</c:v>
                  </c:pt>
                  <c:pt idx="15">
                    <c:v>апр</c:v>
                  </c:pt>
                  <c:pt idx="16">
                    <c:v>май</c:v>
                  </c:pt>
                  <c:pt idx="17">
                    <c:v>июн</c:v>
                  </c:pt>
                </c:lvl>
                <c:lvl>
                  <c:pt idx="0">
                    <c:v>2010</c:v>
                  </c:pt>
                  <c:pt idx="12">
                    <c:v>2011</c:v>
                  </c:pt>
                </c:lvl>
              </c:multiLvlStrCache>
            </c:multiLvlStrRef>
          </c:cat>
          <c:val>
            <c:numRef>
              <c:f>Свод!$B$26:$T$26</c:f>
              <c:numCache>
                <c:formatCode>0%</c:formatCode>
                <c:ptCount val="19"/>
                <c:pt idx="0">
                  <c:v>0.93939393939393945</c:v>
                </c:pt>
                <c:pt idx="1">
                  <c:v>0.93877551020408168</c:v>
                </c:pt>
                <c:pt idx="2">
                  <c:v>0.87919463087248317</c:v>
                </c:pt>
                <c:pt idx="3">
                  <c:v>0.89502762430939231</c:v>
                </c:pt>
                <c:pt idx="4">
                  <c:v>0.92045454545454541</c:v>
                </c:pt>
                <c:pt idx="5">
                  <c:v>0.86</c:v>
                </c:pt>
                <c:pt idx="6">
                  <c:v>0.89729729729729735</c:v>
                </c:pt>
                <c:pt idx="7">
                  <c:v>0.9138755980861244</c:v>
                </c:pt>
                <c:pt idx="8">
                  <c:v>0.90960451977401124</c:v>
                </c:pt>
                <c:pt idx="9">
                  <c:v>0.91443850267379678</c:v>
                </c:pt>
                <c:pt idx="10">
                  <c:v>0.8928571428571429</c:v>
                </c:pt>
                <c:pt idx="11">
                  <c:v>0.93939393939393945</c:v>
                </c:pt>
                <c:pt idx="12">
                  <c:v>0.81981981981981977</c:v>
                </c:pt>
                <c:pt idx="13">
                  <c:v>0.88205128205128203</c:v>
                </c:pt>
                <c:pt idx="14">
                  <c:v>0.82969432314410485</c:v>
                </c:pt>
                <c:pt idx="15">
                  <c:v>0.83776595744680848</c:v>
                </c:pt>
                <c:pt idx="16">
                  <c:v>0.81300813008130079</c:v>
                </c:pt>
                <c:pt idx="17">
                  <c:v>0.8595505617977528</c:v>
                </c:pt>
                <c:pt idx="18">
                  <c:v>0.87510316368638241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189-42F5-B035-AF9C10B496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5610352"/>
        <c:axId val="625603280"/>
      </c:lineChart>
      <c:catAx>
        <c:axId val="625610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25603280"/>
        <c:crosses val="autoZero"/>
        <c:auto val="1"/>
        <c:lblAlgn val="ctr"/>
        <c:lblOffset val="100"/>
        <c:noMultiLvlLbl val="0"/>
      </c:catAx>
      <c:valAx>
        <c:axId val="625603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25610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6841331a6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g106841331a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78373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6841331a6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g106841331a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1" name="Google Shape;121;p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1" name="Google Shape;121;p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25889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9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9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9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9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9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9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9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9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8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8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8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g106841331a6_0_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106841331a6_0_8"/>
          <p:cNvSpPr txBox="1"/>
          <p:nvPr/>
        </p:nvSpPr>
        <p:spPr>
          <a:xfrm>
            <a:off x="237600" y="272550"/>
            <a:ext cx="10064100" cy="25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Arial"/>
              <a:buNone/>
              <a:tabLst/>
              <a:defRPr/>
            </a:pPr>
            <a:r>
              <a:rPr lang="ru-RU" sz="8000" dirty="0">
                <a:solidFill>
                  <a:srgbClr val="FFFFFF"/>
                </a:solidFill>
                <a:ea typeface="Arial"/>
              </a:rPr>
              <a:t>Задачи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106841331a6_0_8"/>
          <p:cNvSpPr txBox="1"/>
          <p:nvPr/>
        </p:nvSpPr>
        <p:spPr>
          <a:xfrm>
            <a:off x="237609" y="1800520"/>
            <a:ext cx="5980200" cy="437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Анализ клиентов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 panose="020B0604020202020204" pitchFamily="34" charset="0"/>
              <a:buChar char="•"/>
              <a:tabLst/>
              <a:defRPr/>
            </a:pPr>
            <a:r>
              <a:rPr lang="ru-RU" sz="3600" dirty="0">
                <a:solidFill>
                  <a:srgbClr val="FFFFFF"/>
                </a:solidFill>
                <a:ea typeface="Arial"/>
              </a:rPr>
              <a:t>Анализ кредитов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 panose="020B0604020202020204" pitchFamily="34" charset="0"/>
              <a:buChar char="•"/>
              <a:tabLst/>
              <a:defRPr/>
            </a:pPr>
            <a:r>
              <a:rPr lang="ru-RU" sz="3600" dirty="0">
                <a:solidFill>
                  <a:srgbClr val="FFFFFF"/>
                </a:solidFill>
                <a:ea typeface="Arial"/>
              </a:rPr>
              <a:t>Оценка закредитованности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3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Оценка </a:t>
            </a:r>
            <a:r>
              <a:rPr kumimoji="0" lang="ru-RU" sz="36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возвращаемост</a:t>
            </a:r>
            <a:r>
              <a:rPr lang="ru-RU" sz="3600" dirty="0">
                <a:solidFill>
                  <a:srgbClr val="FFFFFF"/>
                </a:solidFill>
              </a:rPr>
              <a:t>и кредитов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54226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01"/>
          <p:cNvSpPr txBox="1"/>
          <p:nvPr/>
        </p:nvSpPr>
        <p:spPr>
          <a:xfrm>
            <a:off x="237609" y="0"/>
            <a:ext cx="10678630" cy="253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</a:pPr>
            <a:r>
              <a:rPr lang="ru-RU" sz="8000">
                <a:solidFill>
                  <a:schemeClr val="lt1"/>
                </a:solidFill>
              </a:rPr>
              <a:t>Итоговые инсайты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01"/>
          <p:cNvSpPr txBox="1"/>
          <p:nvPr/>
        </p:nvSpPr>
        <p:spPr>
          <a:xfrm>
            <a:off x="115689" y="1131490"/>
            <a:ext cx="6813012" cy="2179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ru-RU" sz="3200" dirty="0">
                <a:solidFill>
                  <a:schemeClr val="lt1"/>
                </a:solidFill>
              </a:rPr>
              <a:t>Необходимо провести более глубокий анализ закредитованности клиентов и </a:t>
            </a:r>
            <a:r>
              <a:rPr lang="ru-RU" sz="3200" dirty="0" err="1">
                <a:solidFill>
                  <a:schemeClr val="lt1"/>
                </a:solidFill>
              </a:rPr>
              <a:t>возвращаемости</a:t>
            </a:r>
            <a:r>
              <a:rPr lang="ru-RU" sz="3200" dirty="0">
                <a:solidFill>
                  <a:schemeClr val="lt1"/>
                </a:solidFill>
              </a:rPr>
              <a:t> кредитов– есть ли зависимости от различных клиентских групп, от типов кредита</a:t>
            </a:r>
            <a:r>
              <a:rPr lang="ru-RU" sz="3200">
                <a:solidFill>
                  <a:schemeClr val="lt1"/>
                </a:solidFill>
              </a:rPr>
              <a:t>.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ru-RU" sz="3200">
                <a:solidFill>
                  <a:schemeClr val="lt1"/>
                </a:solidFill>
              </a:rPr>
              <a:t>Также </a:t>
            </a:r>
            <a:r>
              <a:rPr lang="ru-RU" sz="3200" dirty="0">
                <a:solidFill>
                  <a:schemeClr val="lt1"/>
                </a:solidFill>
              </a:rPr>
              <a:t>следует оценить количество кредитов на одного клиента и среднюю долговую нагрузку.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br>
              <a:rPr lang="ru-RU" sz="4000" dirty="0"/>
            </a:br>
            <a:br>
              <a:rPr lang="ru-RU" sz="4000" dirty="0"/>
            </a:b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01"/>
          <p:cNvSpPr txBox="1"/>
          <p:nvPr/>
        </p:nvSpPr>
        <p:spPr>
          <a:xfrm>
            <a:off x="237609" y="0"/>
            <a:ext cx="10678630" cy="253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Arial"/>
              <a:buNone/>
              <a:tabLst/>
              <a:defRPr/>
            </a:pPr>
            <a:r>
              <a:rPr kumimoji="0" lang="ru-RU" sz="8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Итоговые инсайты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01"/>
          <p:cNvSpPr txBox="1"/>
          <p:nvPr/>
        </p:nvSpPr>
        <p:spPr>
          <a:xfrm>
            <a:off x="115689" y="1131490"/>
            <a:ext cx="6813012" cy="2179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lang="ru-RU" sz="3200" dirty="0">
                <a:solidFill>
                  <a:schemeClr val="lt1"/>
                </a:solidFill>
              </a:rPr>
              <a:t>Следует лучше проинформировать клиентов о программе рефинансирования.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endParaRPr lang="ru-RU" sz="3200" dirty="0">
              <a:solidFill>
                <a:schemeClr val="lt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lang="ru-RU" sz="3200" dirty="0">
                <a:solidFill>
                  <a:schemeClr val="lt1"/>
                </a:solidFill>
              </a:rPr>
              <a:t>Изменение условий кредитов, снижение процентной ставки, уменьшение ежемесячного платежа или продление срока выплаты позволит снять нагрузку на бюджет клиента, что поможет повысить </a:t>
            </a:r>
            <a:r>
              <a:rPr lang="ru-RU" sz="3200" dirty="0" err="1">
                <a:solidFill>
                  <a:schemeClr val="lt1"/>
                </a:solidFill>
              </a:rPr>
              <a:t>возвращаемость</a:t>
            </a:r>
            <a:r>
              <a:rPr lang="ru-RU" sz="3200" dirty="0">
                <a:solidFill>
                  <a:schemeClr val="lt1"/>
                </a:solidFill>
              </a:rPr>
              <a:t> кредитов.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endParaRPr kumimoji="0" lang="ru-RU" sz="4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3937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6FF089-EF48-4C22-B2CE-075B786E2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34" y="199755"/>
            <a:ext cx="10515600" cy="1325563"/>
          </a:xfrm>
        </p:spPr>
        <p:txBody>
          <a:bodyPr/>
          <a:lstStyle/>
          <a:p>
            <a:r>
              <a:rPr lang="ru-RU" b="1" i="0" dirty="0">
                <a:solidFill>
                  <a:srgbClr val="4C5773"/>
                </a:solidFill>
                <a:effectLst/>
                <a:latin typeface="Lato" panose="020B0604020202020204" pitchFamily="34" charset="0"/>
              </a:rPr>
              <a:t>Средний возраст клиентов в разрезе месяцев</a:t>
            </a:r>
            <a:endParaRPr lang="ru-RU" b="1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A95F71-F214-4033-BBEF-A5E27BF86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634" y="5116047"/>
            <a:ext cx="10515600" cy="4351338"/>
          </a:xfrm>
        </p:spPr>
        <p:txBody>
          <a:bodyPr>
            <a:normAutofit/>
          </a:bodyPr>
          <a:lstStyle/>
          <a:p>
            <a:r>
              <a:rPr lang="ru-RU" sz="2400" b="0" i="0" dirty="0">
                <a:solidFill>
                  <a:srgbClr val="172B4D"/>
                </a:solidFill>
                <a:effectLst/>
                <a:latin typeface="-apple-system"/>
              </a:rPr>
              <a:t>Возраст заемщиков снизился в среднем на 10 лет(с 46 до 36). Предположительно это произошло из-за уменьшения доли заемщиков более старшего </a:t>
            </a:r>
            <a:r>
              <a:rPr lang="ru-RU" sz="2400" b="0" i="0" dirty="0" err="1">
                <a:solidFill>
                  <a:srgbClr val="172B4D"/>
                </a:solidFill>
                <a:effectLst/>
                <a:latin typeface="-apple-system"/>
              </a:rPr>
              <a:t>возвраста,в</a:t>
            </a:r>
            <a:r>
              <a:rPr lang="ru-RU" sz="2400" b="0" i="0" dirty="0">
                <a:solidFill>
                  <a:srgbClr val="172B4D"/>
                </a:solidFill>
                <a:effectLst/>
                <a:latin typeface="-apple-system"/>
              </a:rPr>
              <a:t> связи с </a:t>
            </a:r>
            <a:r>
              <a:rPr lang="ru-RU" sz="2400" b="0" i="0" dirty="0" err="1">
                <a:solidFill>
                  <a:srgbClr val="172B4D"/>
                </a:solidFill>
                <a:effectLst/>
                <a:latin typeface="-apple-system"/>
              </a:rPr>
              <a:t>гос.поддержкой</a:t>
            </a:r>
            <a:r>
              <a:rPr lang="ru-RU" sz="2400" b="0" i="0" dirty="0">
                <a:solidFill>
                  <a:srgbClr val="172B4D"/>
                </a:solidFill>
                <a:effectLst/>
                <a:latin typeface="-apple-system"/>
              </a:rPr>
              <a:t> данной социальной группы</a:t>
            </a:r>
            <a:endParaRPr lang="ru-RU" sz="2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169F35F-720A-44D4-B417-9ACEC6153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177" b="10496"/>
          <a:stretch/>
        </p:blipFill>
        <p:spPr>
          <a:xfrm>
            <a:off x="123322" y="1400081"/>
            <a:ext cx="11945356" cy="37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141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F49B6B-458C-4A15-8F1F-8A6FD6535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79" y="-106215"/>
            <a:ext cx="10515600" cy="1325563"/>
          </a:xfrm>
        </p:spPr>
        <p:txBody>
          <a:bodyPr/>
          <a:lstStyle/>
          <a:p>
            <a:r>
              <a:rPr lang="ru-RU" dirty="0"/>
              <a:t>Динамика возрастных групп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886B47-930D-465D-8557-107052EFC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579" y="5210666"/>
            <a:ext cx="11015221" cy="1578990"/>
          </a:xfrm>
        </p:spPr>
        <p:txBody>
          <a:bodyPr>
            <a:normAutofit fontScale="92500" lnSpcReduction="10000"/>
          </a:bodyPr>
          <a:lstStyle/>
          <a:p>
            <a:r>
              <a:rPr lang="ru-RU" b="0" i="0" dirty="0">
                <a:solidFill>
                  <a:srgbClr val="172B4D"/>
                </a:solidFill>
                <a:effectLst/>
                <a:latin typeface="-apple-system"/>
              </a:rPr>
              <a:t>Как по количеству, так и по объёму выдаваемых кредитов наблюдается довольно высокий рост заемщиков в возрастных группах 18-25 и 25-35 и наоборот сокращение в возрастной группе 35-45. В группах 45-60 и старше 60 показатели стабильны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0BF49B-281A-47FE-951D-388CECB7EA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51" t="36426" b="11203"/>
          <a:stretch/>
        </p:blipFill>
        <p:spPr>
          <a:xfrm>
            <a:off x="838200" y="857839"/>
            <a:ext cx="10252633" cy="421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19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19F21B-D838-4050-B5A3-B40C35889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194" y="101174"/>
            <a:ext cx="10515600" cy="1325563"/>
          </a:xfrm>
        </p:spPr>
        <p:txBody>
          <a:bodyPr/>
          <a:lstStyle/>
          <a:p>
            <a:r>
              <a:rPr lang="ru-RU" dirty="0"/>
              <a:t>Доли кредитов, выдаваемых клиентам без высшего образования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7E139F-11E9-47E8-AB61-00BF16BAF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645" y="4713401"/>
            <a:ext cx="10863605" cy="4320267"/>
          </a:xfrm>
        </p:spPr>
        <p:txBody>
          <a:bodyPr>
            <a:normAutofit/>
          </a:bodyPr>
          <a:lstStyle/>
          <a:p>
            <a:r>
              <a:rPr lang="ru-RU" b="0" i="0" dirty="0">
                <a:solidFill>
                  <a:srgbClr val="172B4D"/>
                </a:solidFill>
                <a:effectLst/>
                <a:latin typeface="-apple-system"/>
              </a:rPr>
              <a:t>Есть тенденция роста количества заемщиков без высшего образования, большую долю составляют клиенты с неоконченным средним образованием.</a:t>
            </a:r>
            <a:br>
              <a:rPr lang="ru-RU" dirty="0"/>
            </a:br>
            <a:r>
              <a:rPr lang="ru-RU" b="0" i="0" dirty="0">
                <a:solidFill>
                  <a:srgbClr val="172B4D"/>
                </a:solidFill>
                <a:effectLst/>
                <a:latin typeface="-apple-system"/>
              </a:rPr>
              <a:t>Возможно это связано с ухудшением экономического положения данной социальной группы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CD45039-2144-4EA3-A59C-28287829EA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51" t="36551" r="954" b="10927"/>
          <a:stretch/>
        </p:blipFill>
        <p:spPr>
          <a:xfrm>
            <a:off x="490194" y="1311535"/>
            <a:ext cx="10741056" cy="360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642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4B6E60-48A5-4401-81D3-EC565F609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140" y="44339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dirty="0"/>
              <a:t>Количество выданных в январе 2011 года кредитов в разрезе типа кредита (автокредит, ипотека, потребительский)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5F2A10-4560-43C6-B4B3-3CA0495EB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1946" y="2259046"/>
            <a:ext cx="5516881" cy="4273730"/>
          </a:xfrm>
        </p:spPr>
        <p:txBody>
          <a:bodyPr/>
          <a:lstStyle/>
          <a:p>
            <a:r>
              <a:rPr lang="ru-RU" dirty="0"/>
              <a:t>В 2011 увеличилась доля автокредитов, а доли ипотеки и потребительских кредитов снизились</a:t>
            </a:r>
          </a:p>
          <a:p>
            <a:endParaRPr lang="ru-RU" dirty="0"/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F3EDFF94-6A4F-4836-A2C0-9A634B0FF1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3636"/>
              </p:ext>
            </p:extLst>
          </p:nvPr>
        </p:nvGraphicFramePr>
        <p:xfrm>
          <a:off x="293173" y="2136711"/>
          <a:ext cx="6390431" cy="33308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5896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348CF6DA-DB9E-43CA-B8BF-1EE21F7EED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740922"/>
            <a:ext cx="10515600" cy="850819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Изменения долей по количеству кредитов и по их сумме относительно пропорционально</a:t>
            </a:r>
          </a:p>
          <a:p>
            <a:endParaRPr lang="ru-RU" dirty="0"/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6C34542A-4E25-4685-A968-2A432587AC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2980562"/>
              </p:ext>
            </p:extLst>
          </p:nvPr>
        </p:nvGraphicFramePr>
        <p:xfrm>
          <a:off x="348792" y="182399"/>
          <a:ext cx="1150070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27B683E2-00E8-4455-85BA-BB00B0E29F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1724908"/>
              </p:ext>
            </p:extLst>
          </p:nvPr>
        </p:nvGraphicFramePr>
        <p:xfrm>
          <a:off x="490093" y="2961660"/>
          <a:ext cx="11425387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60669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0"/>
          <p:cNvSpPr txBox="1">
            <a:spLocks noGrp="1"/>
          </p:cNvSpPr>
          <p:nvPr>
            <p:ph type="title"/>
          </p:nvPr>
        </p:nvSpPr>
        <p:spPr>
          <a:xfrm>
            <a:off x="220329" y="233680"/>
            <a:ext cx="11303799" cy="1802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</a:pPr>
            <a:r>
              <a:rPr lang="ru-RU" sz="4000" dirty="0">
                <a:latin typeface="Arial"/>
                <a:ea typeface="Arial"/>
                <a:cs typeface="Arial"/>
                <a:sym typeface="Arial"/>
              </a:rPr>
              <a:t>Оценка закредитованности</a:t>
            </a:r>
            <a:endParaRPr sz="2400" dirty="0"/>
          </a:p>
        </p:txBody>
      </p:sp>
      <p:sp>
        <p:nvSpPr>
          <p:cNvPr id="116" name="Google Shape;116;p100"/>
          <p:cNvSpPr txBox="1"/>
          <p:nvPr/>
        </p:nvSpPr>
        <p:spPr>
          <a:xfrm>
            <a:off x="6838254" y="1212962"/>
            <a:ext cx="5353746" cy="4185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За 2010 год количество кредитов выросло на 100%, а их объём на 70%		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За первые шесть месяцев 2011 года количество кредитов  выросло на 60% , а их объём на 48%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Наблюдается общая тенденция роста закредитованности клиентов</a:t>
            </a:r>
            <a:r>
              <a:rPr lang="ru-RU" sz="1800" dirty="0">
                <a:latin typeface="Calibri"/>
                <a:ea typeface="Calibri"/>
                <a:cs typeface="Calibri"/>
                <a:sym typeface="Calibri"/>
              </a:rPr>
              <a:t>						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				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1EDB8F3-9117-4196-819F-C1C376220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407" y="903100"/>
            <a:ext cx="6289769" cy="295879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F8AF951-366C-4680-926C-7C4F2ECD8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07" y="3956470"/>
            <a:ext cx="6289769" cy="29015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C29C72-04B0-476A-BBE6-6DF55853D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59" y="0"/>
            <a:ext cx="10515600" cy="907493"/>
          </a:xfrm>
        </p:spPr>
        <p:txBody>
          <a:bodyPr>
            <a:normAutofit/>
          </a:bodyPr>
          <a:lstStyle/>
          <a:p>
            <a:r>
              <a:rPr lang="ru-RU" dirty="0" err="1"/>
              <a:t>Возвращаемость</a:t>
            </a:r>
            <a:r>
              <a:rPr lang="ru-RU" dirty="0"/>
              <a:t> кредитов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D61BCE-EF42-4CB8-BDA0-8809FAFF6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5773" y="1046162"/>
            <a:ext cx="4886227" cy="5811838"/>
          </a:xfrm>
        </p:spPr>
        <p:txBody>
          <a:bodyPr>
            <a:normAutofit fontScale="92500"/>
          </a:bodyPr>
          <a:lstStyle/>
          <a:p>
            <a:r>
              <a:rPr lang="ru-RU" dirty="0"/>
              <a:t>В целом идёт упадок </a:t>
            </a:r>
            <a:r>
              <a:rPr lang="ru-RU" dirty="0" err="1"/>
              <a:t>возвращаемости</a:t>
            </a:r>
            <a:r>
              <a:rPr lang="ru-RU" dirty="0"/>
              <a:t> кредитов в 2011 по сравнению с 2010</a:t>
            </a:r>
          </a:p>
          <a:p>
            <a:r>
              <a:rPr lang="ru-RU" dirty="0"/>
              <a:t>Выделяются рост в декабре 2010 на 5 процентных пунктов (94%) и резкое снижение в январе 2011 на 12 процентных пунктов (82%)</a:t>
            </a:r>
          </a:p>
          <a:p>
            <a:r>
              <a:rPr lang="ru-RU" dirty="0"/>
              <a:t>В 2011 по сравнению с 2010 произошёл рост процента </a:t>
            </a:r>
            <a:r>
              <a:rPr lang="ru-RU" dirty="0" err="1"/>
              <a:t>возвращаемости</a:t>
            </a:r>
            <a:r>
              <a:rPr lang="ru-RU" dirty="0"/>
              <a:t> в срок на 6 процентных пунктов в среднем, что говорит о положительной динамике</a:t>
            </a:r>
          </a:p>
          <a:p>
            <a:endParaRPr lang="ru-RU" dirty="0"/>
          </a:p>
          <a:p>
            <a:endParaRPr lang="ru-RU" dirty="0"/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CA785D52-52C1-42F1-B31E-3EE4520131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1880440"/>
              </p:ext>
            </p:extLst>
          </p:nvPr>
        </p:nvGraphicFramePr>
        <p:xfrm>
          <a:off x="233117" y="681038"/>
          <a:ext cx="7336607" cy="29965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2A76118F-7CDB-45B0-A0C4-F5ED30C526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3038628"/>
              </p:ext>
            </p:extLst>
          </p:nvPr>
        </p:nvGraphicFramePr>
        <p:xfrm>
          <a:off x="233117" y="3677608"/>
          <a:ext cx="7336607" cy="30719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94881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g106841331a6_0_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106841331a6_0_8"/>
          <p:cNvSpPr txBox="1"/>
          <p:nvPr/>
        </p:nvSpPr>
        <p:spPr>
          <a:xfrm>
            <a:off x="113121" y="-826"/>
            <a:ext cx="11668453" cy="1330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</a:pPr>
            <a:r>
              <a:rPr lang="ru-RU" sz="8000" dirty="0">
                <a:solidFill>
                  <a:schemeClr val="lt1"/>
                </a:solidFill>
              </a:rPr>
              <a:t>Результаты анализа данных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106841331a6_0_8"/>
          <p:cNvSpPr txBox="1"/>
          <p:nvPr/>
        </p:nvSpPr>
        <p:spPr>
          <a:xfrm>
            <a:off x="228182" y="2253278"/>
            <a:ext cx="7596066" cy="4354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lt1"/>
                </a:solidFill>
              </a:rPr>
              <a:t>В среднем возраст клиентов банка снижается, растёт доля клиентов без высшего образования.</a:t>
            </a: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endParaRPr lang="ru-RU" sz="3200" dirty="0">
              <a:solidFill>
                <a:schemeClr val="lt1"/>
              </a:solidFill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r>
              <a:rPr lang="ru-RU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Выросла доля автокредитов.</a:t>
            </a: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endParaRPr lang="ru-RU"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 pitchFamily="34" charset="0"/>
              <a:buChar char="•"/>
            </a:pPr>
            <a:r>
              <a:rPr lang="ru-RU" sz="3200" dirty="0">
                <a:solidFill>
                  <a:schemeClr val="lt1"/>
                </a:solidFill>
                <a:sym typeface="Calibri"/>
              </a:rPr>
              <a:t>Наблюдается общая тенденция роста закредитованности клиентов, тогда как </a:t>
            </a:r>
            <a:r>
              <a:rPr lang="ru-RU" sz="3200" dirty="0" err="1">
                <a:solidFill>
                  <a:schemeClr val="lt1"/>
                </a:solidFill>
                <a:sym typeface="Calibri"/>
              </a:rPr>
              <a:t>возвращаемость</a:t>
            </a:r>
            <a:r>
              <a:rPr lang="ru-RU" sz="3200" dirty="0">
                <a:solidFill>
                  <a:schemeClr val="lt1"/>
                </a:solidFill>
                <a:sym typeface="Calibri"/>
              </a:rPr>
              <a:t> кредитов снижается.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ru-RU" sz="3200" dirty="0">
                <a:solidFill>
                  <a:schemeClr val="lt1"/>
                </a:solidFill>
                <a:sym typeface="Calibri"/>
              </a:rPr>
              <a:t>	</a:t>
            </a:r>
            <a:r>
              <a:rPr lang="ru-RU" sz="2400" dirty="0">
                <a:latin typeface="Calibri"/>
                <a:ea typeface="Calibri"/>
                <a:cs typeface="Calibri"/>
                <a:sym typeface="Calibri"/>
              </a:rPr>
              <a:t>				</a:t>
            </a:r>
            <a:endParaRPr lang="ru-RU"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Стандартная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Стандартная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Стандартная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Стандартная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Стандартная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Стандартная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Стандартная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Стандартная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Стандартная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420</Words>
  <Application>Microsoft Office PowerPoint</Application>
  <PresentationFormat>Широкоэкранный</PresentationFormat>
  <Paragraphs>43</Paragraphs>
  <Slides>11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-apple-system</vt:lpstr>
      <vt:lpstr>Arial</vt:lpstr>
      <vt:lpstr>Calibri</vt:lpstr>
      <vt:lpstr>Lato</vt:lpstr>
      <vt:lpstr>Тема Office</vt:lpstr>
      <vt:lpstr>Презентация PowerPoint</vt:lpstr>
      <vt:lpstr>Средний возраст клиентов в разрезе месяцев</vt:lpstr>
      <vt:lpstr>Динамика возрастных групп</vt:lpstr>
      <vt:lpstr>Доли кредитов, выдаваемых клиентам без высшего образования</vt:lpstr>
      <vt:lpstr>Количество выданных в январе 2011 года кредитов в разрезе типа кредита (автокредит, ипотека, потребительский)</vt:lpstr>
      <vt:lpstr>Презентация PowerPoint</vt:lpstr>
      <vt:lpstr>Оценка закредитованности</vt:lpstr>
      <vt:lpstr>Возвращаемость кредитов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Группа №6</dc:title>
  <dc:creator>Перец Дмитрий</dc:creator>
  <cp:lastModifiedBy>Xenia</cp:lastModifiedBy>
  <cp:revision>13</cp:revision>
  <dcterms:created xsi:type="dcterms:W3CDTF">2021-08-18T14:17:52Z</dcterms:created>
  <dcterms:modified xsi:type="dcterms:W3CDTF">2022-08-11T02:48:18Z</dcterms:modified>
</cp:coreProperties>
</file>